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6085841"/>
            <a:ext cx="12192000" cy="772160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4849792" y="1309977"/>
            <a:ext cx="6551638" cy="1505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차량 가격 예측에서의 다중 회귀 분석의 적용</a:t>
            </a: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Application of Multiple Regression Analysis in Predicting Car Prices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731889" y="4649225"/>
            <a:ext cx="3669539" cy="640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베네딕터스 에스라 헤르노오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2021012800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2531" y="1665027"/>
            <a:ext cx="8720366" cy="52634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9193530" y="3660492"/>
            <a:ext cx="2116538" cy="6482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181280" y="2505670"/>
            <a:ext cx="58294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회귀분석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5021724"/>
            <a:ext cx="5617967" cy="185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-110067" y="218396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모델 명세</a:t>
            </a:r>
            <a:endParaRPr b="1"/>
          </a:p>
        </p:txBody>
      </p:sp>
      <p:sp>
        <p:nvSpPr>
          <p:cNvPr id="217" name="Google Shape;217;p23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977" y="1847373"/>
            <a:ext cx="6081287" cy="9297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77" y="3089188"/>
            <a:ext cx="6081287" cy="15774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5">
            <a:alphaModFix/>
          </a:blip>
          <a:srcRect b="0" l="0" r="14518" t="0"/>
          <a:stretch/>
        </p:blipFill>
        <p:spPr>
          <a:xfrm>
            <a:off x="6545158" y="1847373"/>
            <a:ext cx="5568189" cy="37269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3"/>
          <p:cNvSpPr/>
          <p:nvPr/>
        </p:nvSpPr>
        <p:spPr>
          <a:xfrm rot="-5400000">
            <a:off x="4344602" y="3216940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/>
          <p:nvPr/>
        </p:nvSpPr>
        <p:spPr>
          <a:xfrm rot="-5400000">
            <a:off x="8747518" y="-1300719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172338" y="7566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모델 추정</a:t>
            </a:r>
            <a:endParaRPr b="1"/>
          </a:p>
        </p:txBody>
      </p:sp>
      <p:sp>
        <p:nvSpPr>
          <p:cNvPr id="230" name="Google Shape;230;p24"/>
          <p:cNvSpPr txBox="1"/>
          <p:nvPr/>
        </p:nvSpPr>
        <p:spPr>
          <a:xfrm>
            <a:off x="7311189" y="1929800"/>
            <a:ext cx="4665388" cy="335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 found that engine size was found to significantly predict car prices (β = 83.21, p-value = 5.11e</a:t>
            </a:r>
            <a:r>
              <a:rPr b="0" baseline="3000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-06</a:t>
            </a:r>
            <a:r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엔진 크기가 자동차 가격을 상당히 예측하는 것으로 밝혀졌습니다.</a:t>
            </a:r>
            <a:endParaRPr b="0" i="0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 number of cylinders, city miles per gallon, and highway miles per gallon did not significantly predict car prices.</a:t>
            </a:r>
            <a:endParaRPr b="0" i="0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실린더 수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와 연비가 </a:t>
            </a:r>
            <a:r>
              <a:rPr b="0" i="0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자동차 가격을 크게 예측하지 못했습니다.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 rot="-5400000">
            <a:off x="4973325" y="-628583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217967" y="5252299"/>
            <a:ext cx="63733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overall regression was statistically significant (f-statistics(n=12, df=129) = 64.73, p-value =&lt; 2.2e</a:t>
            </a:r>
            <a:r>
              <a:rPr b="0" baseline="3000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-16</a:t>
            </a:r>
            <a:r>
              <a:rPr b="0" i="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explaining approximately 85.76% of the variation in car prices (Adjusted R-squared = 0.8443).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 rot="-5400000">
            <a:off x="919225" y="5603746"/>
            <a:ext cx="45719" cy="121945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11826" t="0"/>
          <a:stretch/>
        </p:blipFill>
        <p:spPr>
          <a:xfrm>
            <a:off x="215423" y="2082201"/>
            <a:ext cx="6934938" cy="30452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69620" y="3468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모델 평가</a:t>
            </a:r>
            <a:endParaRPr b="1"/>
          </a:p>
        </p:txBody>
      </p:sp>
      <p:sp>
        <p:nvSpPr>
          <p:cNvPr id="244" name="Google Shape;244;p25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24432" y="5728371"/>
            <a:ext cx="5042590" cy="27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6776" y="2555383"/>
            <a:ext cx="4278718" cy="18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 rot="-5400000">
            <a:off x="5594078" y="-962207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1672" y="1563878"/>
            <a:ext cx="4240708" cy="42407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646" y="1563878"/>
            <a:ext cx="6073666" cy="2880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554" y="5073005"/>
            <a:ext cx="6073666" cy="7315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769620" y="3468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모델 평가</a:t>
            </a:r>
            <a:endParaRPr b="1"/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497" y="1513851"/>
            <a:ext cx="4763165" cy="4763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6"/>
          <p:cNvSpPr/>
          <p:nvPr/>
        </p:nvSpPr>
        <p:spPr>
          <a:xfrm>
            <a:off x="1288305" y="3712602"/>
            <a:ext cx="1274166" cy="186375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503340" y="1852259"/>
            <a:ext cx="4665388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Cars priced under $15,000 = our model's predictions align quite well with the actual prices.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indicates our model has a high degree of accuracy for this price range.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Cars priced above $15,000 = the predictions are not as close to the observed values, indicating some room for improvement in our model.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notable outlier is an observed price of $45,400 = for which our model predicted a price in the $28,000 range.</a:t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5400000">
            <a:off x="2936317" y="4308869"/>
            <a:ext cx="198123" cy="6287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379801" y="4330859"/>
            <a:ext cx="23088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이 차 가격 구역이 가장 적합함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6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24432" y="5728371"/>
            <a:ext cx="5042590" cy="27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6776" y="2555383"/>
            <a:ext cx="4278718" cy="18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 rot="-5400000">
            <a:off x="5594078" y="-962207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769620" y="3468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모델 평가</a:t>
            </a:r>
            <a:endParaRPr b="1"/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497" y="1513851"/>
            <a:ext cx="4763165" cy="4763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7"/>
          <p:cNvSpPr/>
          <p:nvPr/>
        </p:nvSpPr>
        <p:spPr>
          <a:xfrm>
            <a:off x="1288305" y="3712602"/>
            <a:ext cx="1274166" cy="186375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7"/>
          <p:cNvSpPr/>
          <p:nvPr/>
        </p:nvSpPr>
        <p:spPr>
          <a:xfrm rot="5400000">
            <a:off x="2936317" y="4308869"/>
            <a:ext cx="198123" cy="6287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379801" y="4330859"/>
            <a:ext cx="23088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이 차 가격 구역이 가장 적합함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/>
          <p:nvPr/>
        </p:nvSpPr>
        <p:spPr>
          <a:xfrm rot="-5400000">
            <a:off x="10580256" y="5467659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7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 rot="-5400000">
            <a:off x="1198257" y="-1314423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24432" y="5728371"/>
            <a:ext cx="5042590" cy="27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6776" y="2555383"/>
            <a:ext cx="4278718" cy="18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 rot="-5400000">
            <a:off x="5594078" y="-962207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6">
            <a:alphaModFix/>
          </a:blip>
          <a:srcRect b="44748" l="0" r="0" t="0"/>
          <a:stretch/>
        </p:blipFill>
        <p:spPr>
          <a:xfrm>
            <a:off x="5894808" y="4151400"/>
            <a:ext cx="6081287" cy="59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27"/>
          <p:cNvSpPr txBox="1"/>
          <p:nvPr/>
        </p:nvSpPr>
        <p:spPr>
          <a:xfrm>
            <a:off x="5844538" y="5003942"/>
            <a:ext cx="6131557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Measures: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Root Mean Square Error (RMSE): $3,433.87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 Moderate Degree of Error in the Predictive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예측 모형의 중간 정도의 오차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/>
        </p:nvSpPr>
        <p:spPr>
          <a:xfrm>
            <a:off x="3181280" y="2505670"/>
            <a:ext cx="58294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결론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0053" y="5021724"/>
            <a:ext cx="5617967" cy="185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 rot="-5400000">
            <a:off x="1914414" y="3901805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 rot="-5400000">
            <a:off x="10237991" y="1168280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 rot="-5400000">
            <a:off x="5367710" y="-4067358"/>
            <a:ext cx="413489" cy="111489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 rot="-5400000">
            <a:off x="5371255" y="-5371255"/>
            <a:ext cx="1449492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838200" y="369273"/>
            <a:ext cx="10515600" cy="710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결론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902023" y="2243177"/>
            <a:ext cx="609600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Findings</a:t>
            </a: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다중 회귀 모델은 특히 $10,000 미만의 차량 가격을 예측하는 데 좋은 적합도를 보였으며, RMSE가 3564.54였습니다. 그러나 $10,000 이상의 차량 가격을 정확하게 예측하는 데는 일부 제한이 있었습니다.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27" y="4889215"/>
            <a:ext cx="3528596" cy="196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9047" y="2526002"/>
            <a:ext cx="3752288" cy="18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/>
        </p:nvSpPr>
        <p:spPr>
          <a:xfrm>
            <a:off x="838200" y="7487203"/>
            <a:ext cx="10515600" cy="2240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haroni"/>
              <a:buNone/>
            </a:pPr>
            <a:r>
              <a:rPr b="1" lang="en-US" sz="8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THANK YOU</a:t>
            </a:r>
            <a:endParaRPr b="1" sz="88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054839" y="4720064"/>
            <a:ext cx="6986495" cy="157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모델의 통찰력은 자동차 판매자와 구매자 모두 엔진 크기, 마력 및 차체 유형과 같은 자동차 가격에 영향을 미치는 주요 요소를 이해하는 데 도움이 될 수 있습니다. 이 지식은 자동차를 사고 팔 때 의사 결정을 안내할 수 있습니다.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/>
          <p:nvPr/>
        </p:nvSpPr>
        <p:spPr>
          <a:xfrm rot="-5400000">
            <a:off x="5367710" y="-4067358"/>
            <a:ext cx="413489" cy="111489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/>
          <p:nvPr/>
        </p:nvSpPr>
        <p:spPr>
          <a:xfrm rot="-5400000">
            <a:off x="2667000" y="-2667001"/>
            <a:ext cx="6858001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838200" y="2308754"/>
            <a:ext cx="10515600" cy="2240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haroni"/>
              <a:buNone/>
            </a:pPr>
            <a:r>
              <a:rPr b="1" lang="en-US" sz="115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THANK YOU</a:t>
            </a:r>
            <a:endParaRPr b="1" sz="115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3765974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765974" y="125819"/>
            <a:ext cx="16845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목차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518349" y="1222133"/>
            <a:ext cx="32464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데이터 전처리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267329" y="2490483"/>
            <a:ext cx="28360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데이터 탐색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248677" y="3782742"/>
            <a:ext cx="22813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회귀분석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-853440" y="304800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-853440" y="1286909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-853440" y="6141720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-853440" y="5159611"/>
            <a:ext cx="234696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518349" y="5051092"/>
            <a:ext cx="1327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결론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-22013" y="3223260"/>
            <a:ext cx="6858000" cy="411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1603043" y="-2245501"/>
            <a:ext cx="4893781" cy="1134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3181280" y="2505670"/>
            <a:ext cx="58294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데이터 전처리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14159" y="5001405"/>
            <a:ext cx="5617967" cy="185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 rot="-5400000">
            <a:off x="792190" y="5582744"/>
            <a:ext cx="303903" cy="200883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 rot="-5400000">
            <a:off x="1087639" y="5513198"/>
            <a:ext cx="303903" cy="25985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 rot="-5400000">
            <a:off x="5675381" y="-1012269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111760" y="455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데이터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1"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026" y="1218178"/>
            <a:ext cx="4964855" cy="50219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ue text on a black background&#10;&#10;Description automatically generated with low confidence"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2907" y="2320269"/>
            <a:ext cx="2069386" cy="799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7500375" y="2110853"/>
            <a:ext cx="2980266" cy="1219200"/>
          </a:xfrm>
          <a:prstGeom prst="roundRect">
            <a:avLst>
              <a:gd fmla="val 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491307" y="1489109"/>
            <a:ext cx="2980266" cy="4485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7500375" y="4579735"/>
            <a:ext cx="2980266" cy="1219200"/>
          </a:xfrm>
          <a:prstGeom prst="roundRect">
            <a:avLst>
              <a:gd fmla="val 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Variables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 Observations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491307" y="3957991"/>
            <a:ext cx="2980266" cy="4485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Specs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 rot="-5400000">
            <a:off x="792190" y="5582744"/>
            <a:ext cx="303903" cy="200883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 rot="-5400000">
            <a:off x="1087639" y="5513198"/>
            <a:ext cx="303903" cy="25985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 rot="-5400000">
            <a:off x="5675381" y="-1012269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111760" y="455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데이터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1"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797" y="1235850"/>
            <a:ext cx="6104149" cy="25148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560" y="3881940"/>
            <a:ext cx="6081287" cy="2613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7"/>
          <p:cNvSpPr/>
          <p:nvPr/>
        </p:nvSpPr>
        <p:spPr>
          <a:xfrm flipH="1">
            <a:off x="7145867" y="2250943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8540196" y="2077760"/>
            <a:ext cx="3204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 구입 시 고려하는 데이터 추출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rot="5400000">
            <a:off x="2936028" y="4512893"/>
            <a:ext cx="1192612" cy="1025903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 rot="-5400000">
            <a:off x="11128394" y="5582744"/>
            <a:ext cx="303903" cy="200883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 rot="-5400000">
            <a:off x="10833533" y="5513198"/>
            <a:ext cx="303903" cy="25985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 rot="-5400000">
            <a:off x="4693282" y="-1035419"/>
            <a:ext cx="45719" cy="33059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11760" y="455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변수 설명</a:t>
            </a:r>
            <a:endParaRPr b="1"/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598" y="2229168"/>
            <a:ext cx="7563841" cy="3511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antom Future Engine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8307" y="1615440"/>
            <a:ext cx="1785096" cy="16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59635" y="3966725"/>
            <a:ext cx="2195885" cy="7540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$fueltype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자동차 연료 유형 관련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(가스, </a:t>
            </a: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디젤)</a:t>
            </a:r>
            <a:endParaRPr b="0"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18"/>
          <p:cNvCxnSpPr>
            <a:endCxn id="157" idx="3"/>
          </p:cNvCxnSpPr>
          <p:nvPr/>
        </p:nvCxnSpPr>
        <p:spPr>
          <a:xfrm rot="10800000">
            <a:off x="2783868" y="2397440"/>
            <a:ext cx="1992900" cy="4308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18"/>
          <p:cNvCxnSpPr>
            <a:endCxn id="155" idx="3"/>
          </p:cNvCxnSpPr>
          <p:nvPr/>
        </p:nvCxnSpPr>
        <p:spPr>
          <a:xfrm flipH="1">
            <a:off x="2255520" y="3686152"/>
            <a:ext cx="1077000" cy="657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8"/>
          <p:cNvSpPr txBox="1"/>
          <p:nvPr/>
        </p:nvSpPr>
        <p:spPr>
          <a:xfrm>
            <a:off x="111760" y="2028108"/>
            <a:ext cx="2672108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$carbody: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자동차의 차체 유형 관련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(세단</a:t>
            </a: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해치백, 왜건, 하드탑, 컨버</a:t>
            </a: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</a:t>
            </a:r>
            <a:r>
              <a:rPr b="0"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블)</a:t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8"/>
          <p:cNvCxnSpPr>
            <a:stCxn id="154" idx="3"/>
            <a:endCxn id="160" idx="2"/>
          </p:cNvCxnSpPr>
          <p:nvPr/>
        </p:nvCxnSpPr>
        <p:spPr>
          <a:xfrm flipH="1" rot="10800000">
            <a:off x="9343403" y="1863977"/>
            <a:ext cx="1319400" cy="579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18"/>
          <p:cNvSpPr txBox="1"/>
          <p:nvPr/>
        </p:nvSpPr>
        <p:spPr>
          <a:xfrm>
            <a:off x="9245600" y="1125280"/>
            <a:ext cx="2834639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$cylindernumber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자동타 </a:t>
            </a:r>
            <a:r>
              <a:rPr b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엔진 실린더 수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관련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 Cylinder to 12 Cylinder)</a:t>
            </a:r>
            <a:endParaRPr/>
          </a:p>
        </p:txBody>
      </p:sp>
      <p:cxnSp>
        <p:nvCxnSpPr>
          <p:cNvPr id="161" name="Google Shape;161;p18"/>
          <p:cNvCxnSpPr>
            <a:endCxn id="162" idx="3"/>
          </p:cNvCxnSpPr>
          <p:nvPr/>
        </p:nvCxnSpPr>
        <p:spPr>
          <a:xfrm flipH="1">
            <a:off x="6096001" y="5740508"/>
            <a:ext cx="945000" cy="4269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18"/>
          <p:cNvSpPr txBox="1"/>
          <p:nvPr/>
        </p:nvSpPr>
        <p:spPr>
          <a:xfrm>
            <a:off x="3881121" y="5875020"/>
            <a:ext cx="221488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$horsepower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자동차 엔진의 힘 관련</a:t>
            </a:r>
            <a:endParaRPr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18"/>
          <p:cNvCxnSpPr>
            <a:stCxn id="154" idx="2"/>
            <a:endCxn id="164" idx="1"/>
          </p:cNvCxnSpPr>
          <p:nvPr/>
        </p:nvCxnSpPr>
        <p:spPr>
          <a:xfrm flipH="1" rot="-5400000">
            <a:off x="8828705" y="2893864"/>
            <a:ext cx="479700" cy="1235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18"/>
          <p:cNvSpPr txBox="1"/>
          <p:nvPr/>
        </p:nvSpPr>
        <p:spPr>
          <a:xfrm>
            <a:off x="9686204" y="3320394"/>
            <a:ext cx="2446161" cy="8617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$enginesizes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자동차의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엔진 사이즈 관련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18"/>
          <p:cNvCxnSpPr>
            <a:endCxn id="166" idx="3"/>
          </p:cNvCxnSpPr>
          <p:nvPr/>
        </p:nvCxnSpPr>
        <p:spPr>
          <a:xfrm flipH="1">
            <a:off x="2682239" y="5231683"/>
            <a:ext cx="945000" cy="4269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111760" y="5366195"/>
            <a:ext cx="2570479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$citympg &amp; $highwaympg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자동차 연비 관련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8"/>
          <p:cNvCxnSpPr>
            <a:endCxn id="168" idx="1"/>
          </p:cNvCxnSpPr>
          <p:nvPr/>
        </p:nvCxnSpPr>
        <p:spPr>
          <a:xfrm>
            <a:off x="7985901" y="5363620"/>
            <a:ext cx="2043300" cy="3078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18"/>
          <p:cNvSpPr txBox="1"/>
          <p:nvPr/>
        </p:nvSpPr>
        <p:spPr>
          <a:xfrm>
            <a:off x="10029201" y="5086644"/>
            <a:ext cx="2008839" cy="11695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$drivewheel: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자동차 구동렬 관련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FWD (Front WD)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RWD (Rear WD)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4WD (4Four WD)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6758800" y="432140"/>
            <a:ext cx="28346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8개의 변수가 추출되었다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lack, darkness&#10;&#10;Description automatically generated"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7112" y="3760081"/>
            <a:ext cx="504895" cy="7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8"/>
          <p:cNvCxnSpPr>
            <a:stCxn id="170" idx="0"/>
            <a:endCxn id="172" idx="2"/>
          </p:cNvCxnSpPr>
          <p:nvPr/>
        </p:nvCxnSpPr>
        <p:spPr>
          <a:xfrm rot="-5400000">
            <a:off x="4807810" y="2700331"/>
            <a:ext cx="1621500" cy="498000"/>
          </a:xfrm>
          <a:prstGeom prst="bentConnector3">
            <a:avLst>
              <a:gd fmla="val 81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18"/>
          <p:cNvSpPr txBox="1"/>
          <p:nvPr/>
        </p:nvSpPr>
        <p:spPr>
          <a:xfrm>
            <a:off x="4834169" y="1615440"/>
            <a:ext cx="2066567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$price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(각격)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3181280" y="2505670"/>
            <a:ext cx="58294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데이터 탐색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33" y="5021724"/>
            <a:ext cx="5617967" cy="185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440" y="1990319"/>
            <a:ext cx="8559078" cy="34150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0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>
            <a:off x="838200" y="230610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기술 통계</a:t>
            </a:r>
            <a:endParaRPr b="1"/>
          </a:p>
        </p:txBody>
      </p:sp>
      <p:sp>
        <p:nvSpPr>
          <p:cNvPr id="186" name="Google Shape;186;p20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/>
          <p:nvPr/>
        </p:nvSpPr>
        <p:spPr>
          <a:xfrm rot="-5400000">
            <a:off x="6444120" y="3837864"/>
            <a:ext cx="45719" cy="39436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2613" y="3857135"/>
            <a:ext cx="4802959" cy="160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 rot="-5400000">
            <a:off x="10748578" y="5414577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838200" y="239016"/>
            <a:ext cx="10515600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상관 분석</a:t>
            </a:r>
            <a:endParaRPr b="1"/>
          </a:p>
        </p:txBody>
      </p:sp>
      <p:sp>
        <p:nvSpPr>
          <p:cNvPr id="197" name="Google Shape;197;p21"/>
          <p:cNvSpPr/>
          <p:nvPr/>
        </p:nvSpPr>
        <p:spPr>
          <a:xfrm rot="-5400000">
            <a:off x="10580256" y="5400945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 rot="-5400000">
            <a:off x="1029934" y="-1023793"/>
            <a:ext cx="413489" cy="247335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 rot="-5400000">
            <a:off x="1198257" y="-1381137"/>
            <a:ext cx="413489" cy="28100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2613" y="3857135"/>
            <a:ext cx="4802959" cy="1600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iagram, line, number&#10;&#10;Description automatically generated" id="201" name="Google Shape;2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8512" y="1504490"/>
            <a:ext cx="7245288" cy="457992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/>
        </p:nvSpPr>
        <p:spPr>
          <a:xfrm>
            <a:off x="110003" y="3792917"/>
            <a:ext cx="38019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$fueltype, $citympg, $highwaympg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-0.11, -0.69, -0.70의 상관 계수를 가진 목표 값과의 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약한 상관 관계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 flipH="1" rot="-5400000">
            <a:off x="1985340" y="1794131"/>
            <a:ext cx="45719" cy="357381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10003" y="2845938"/>
            <a:ext cx="15675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